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30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21798" y="4450080"/>
            <a:ext cx="4860036" cy="306832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24788" y="2059749"/>
            <a:ext cx="4860036" cy="23368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778450"/>
            <a:ext cx="4972050" cy="243515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3314400"/>
            <a:ext cx="4972050" cy="142225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4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315200"/>
            <a:ext cx="303014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7315200"/>
            <a:ext cx="303133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022550"/>
            <a:ext cx="303014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022550"/>
            <a:ext cx="303133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5602986" cy="1524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80704"/>
            <a:ext cx="2400300" cy="973667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85899"/>
            <a:ext cx="2057400" cy="12192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53149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17336" y="8562753"/>
            <a:ext cx="5715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549" y="2274279"/>
            <a:ext cx="2290401" cy="1671744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99221" y="1359876"/>
            <a:ext cx="3086100" cy="54864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7550" y="3998354"/>
            <a:ext cx="2290400" cy="3551309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8562753"/>
            <a:ext cx="1600200" cy="486833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486400" y="0"/>
            <a:ext cx="1371600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56007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562753"/>
            <a:ext cx="1600200" cy="486833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343150" y="8562753"/>
            <a:ext cx="2171700" cy="486833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7140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ahnschrift SemiBold Condensed" pitchFamily="34" charset="0"/>
              </a:rPr>
              <a:t>Регламент порядка и правил сжигания </a:t>
            </a:r>
            <a:r>
              <a:rPr lang="ru-RU" sz="3600" u="sng" dirty="0" smtClean="0">
                <a:latin typeface="Bahnschrift SemiBold Condensed" pitchFamily="34" charset="0"/>
              </a:rPr>
              <a:t>мусора</a:t>
            </a:r>
            <a:r>
              <a:rPr lang="ru-RU" sz="3600" dirty="0" smtClean="0">
                <a:latin typeface="Bahnschrift SemiBold Condensed" pitchFamily="34" charset="0"/>
              </a:rPr>
              <a:t> на садовом участке</a:t>
            </a:r>
            <a:endParaRPr lang="ru-RU" sz="3600" dirty="0">
              <a:latin typeface="Bahnschrift SemiBold Condensed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90" y="7429520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По краю этой площадки создается противопожарная полоса, ширина которой не менее 0,4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SemiConden" pitchFamily="34" charset="0"/>
              <a:cs typeface="Arial" pitchFamily="34" charset="0"/>
            </a:endParaRPr>
          </a:p>
        </p:txBody>
      </p:sp>
      <p:pic>
        <p:nvPicPr>
          <p:cNvPr id="1028" name="Picture 4" descr="C:\Users\sZoom\Desktop\Памятки\я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1428728"/>
            <a:ext cx="2928958" cy="2114782"/>
          </a:xfrm>
          <a:prstGeom prst="rect">
            <a:avLst/>
          </a:prstGeom>
          <a:noFill/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1214422" y="2357422"/>
            <a:ext cx="1000132" cy="285752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24" y="1871473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Для разведения открытого огня необходимо выкопать яму глубиной не менее 0,3 м и радиусом от 0,5 м;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12" y="2335397"/>
            <a:ext cx="377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1 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1643050" y="2000232"/>
            <a:ext cx="214314" cy="357190"/>
          </a:xfrm>
          <a:prstGeom prst="up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12" y="2071670"/>
            <a:ext cx="50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0,3 м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90" y="3737614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От источника огня до ближайшей постройки должно быть не меньше 50 м, до лиственного и хвойного леса – 30 м и 100 м соответственно;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24" y="571500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Площадка радиусом в 10 м вокруг ямы очищается на от легко воспламеняемых предметов (сухая трава, ветки и т.п.);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</p:txBody>
      </p:sp>
      <p:pic>
        <p:nvPicPr>
          <p:cNvPr id="1029" name="Picture 5" descr="C:\Users\sZoom\Desktop\Памятки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2" y="3714744"/>
            <a:ext cx="3362074" cy="1803189"/>
          </a:xfrm>
          <a:prstGeom prst="rect">
            <a:avLst/>
          </a:prstGeom>
          <a:noFill/>
        </p:spPr>
      </p:pic>
      <p:sp>
        <p:nvSpPr>
          <p:cNvPr id="19" name="Двойная стрелка влево/вправо 18"/>
          <p:cNvSpPr/>
          <p:nvPr/>
        </p:nvSpPr>
        <p:spPr>
          <a:xfrm rot="19199473">
            <a:off x="5865657" y="4445611"/>
            <a:ext cx="837829" cy="329175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50 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Users\sZoom\Desktop\Памятки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2" y="7143768"/>
            <a:ext cx="2571769" cy="1850712"/>
          </a:xfrm>
          <a:prstGeom prst="rect">
            <a:avLst/>
          </a:prstGeom>
          <a:noFill/>
        </p:spPr>
      </p:pic>
      <p:sp>
        <p:nvSpPr>
          <p:cNvPr id="26" name="Двойная стрелка влево/вправо 25"/>
          <p:cNvSpPr/>
          <p:nvPr/>
        </p:nvSpPr>
        <p:spPr>
          <a:xfrm>
            <a:off x="5500702" y="7929586"/>
            <a:ext cx="642942" cy="285752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0,4 м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33" name="Picture 9" descr="C:\Users\sZoom\Desktop\Памятки\му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5357818"/>
            <a:ext cx="3007542" cy="2005028"/>
          </a:xfrm>
          <a:prstGeom prst="rect">
            <a:avLst/>
          </a:prstGeom>
          <a:noFill/>
        </p:spPr>
      </p:pic>
      <p:sp>
        <p:nvSpPr>
          <p:cNvPr id="28" name="Двойная стрелка влево/вправо 27"/>
          <p:cNvSpPr/>
          <p:nvPr/>
        </p:nvSpPr>
        <p:spPr>
          <a:xfrm>
            <a:off x="285728" y="6643702"/>
            <a:ext cx="1143008" cy="428628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10 м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1500166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Правила сжигания мусора в бочке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80" y="2143108"/>
            <a:ext cx="3071834" cy="35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u="sng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Для этого необходимо:</a:t>
            </a:r>
            <a:endParaRPr lang="ru-RU" u="sng" dirty="0" smtClean="0">
              <a:latin typeface="Bahnschrift SemiBold SemiConden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Подобрать необходимую емкость, которая сделана из негорючего материала;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Разместить ее на расстоянии 25 м от ближайшей постройки, 15 или 50 м от лиственного и хвойного леса соответственно;</a:t>
            </a:r>
            <a:endParaRPr lang="ru-RU" dirty="0" smtClean="0">
              <a:latin typeface="Bahnschrift SemiBold SemiConden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Радиус площадки, расчищаемой вокруг бочки, составляет от 5 м, очистить нужно 75 м</a:t>
            </a:r>
            <a:r>
              <a:rPr lang="ru-RU" baseline="30000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90" y="142844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ahnschrift SemiBold Condensed" pitchFamily="34" charset="0"/>
              </a:rPr>
              <a:t>Регламент порядка и правил сжигания </a:t>
            </a:r>
            <a:r>
              <a:rPr lang="ru-RU" sz="3200" u="sng" dirty="0" smtClean="0">
                <a:latin typeface="Bahnschrift SemiBold Condensed" pitchFamily="34" charset="0"/>
              </a:rPr>
              <a:t>мусора</a:t>
            </a:r>
            <a:r>
              <a:rPr lang="ru-RU" sz="3200" dirty="0" smtClean="0">
                <a:latin typeface="Bahnschrift SemiBold Condensed" pitchFamily="34" charset="0"/>
              </a:rPr>
              <a:t> на садовом участке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48" y="6000760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latin typeface="Bahnschrift SemiBold SemiConden" pitchFamily="34" charset="0"/>
              </a:rPr>
              <a:t>Преимущество такого способа сжигания:</a:t>
            </a:r>
          </a:p>
          <a:p>
            <a:pPr lvl="0"/>
            <a:r>
              <a:rPr lang="ru-RU" dirty="0" smtClean="0">
                <a:latin typeface="Bahnschrift SemiBold SemiConden" pitchFamily="34" charset="0"/>
              </a:rPr>
              <a:t>Практически бесплатная утилизация отходов, экономия на вывозе;</a:t>
            </a:r>
          </a:p>
          <a:p>
            <a:pPr lvl="0"/>
            <a:r>
              <a:rPr lang="ru-RU" dirty="0" smtClean="0">
                <a:latin typeface="Bahnschrift SemiBold SemiConden" pitchFamily="34" charset="0"/>
              </a:rPr>
              <a:t>Приобрести металлическую бочку можно за небольшие деньги;</a:t>
            </a:r>
          </a:p>
          <a:p>
            <a:pPr lvl="0"/>
            <a:r>
              <a:rPr lang="ru-RU" dirty="0" smtClean="0">
                <a:latin typeface="Bahnschrift SemiBold SemiConden" pitchFamily="34" charset="0"/>
              </a:rPr>
              <a:t>Служит устройство несколько сезонов, после прогорания легко заменяется.</a:t>
            </a:r>
          </a:p>
        </p:txBody>
      </p:sp>
      <p:pic>
        <p:nvPicPr>
          <p:cNvPr id="8" name="Picture 6" descr="C:\Users\sZoom\Desktop\Памятки\мус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14612"/>
            <a:ext cx="3215593" cy="2143140"/>
          </a:xfrm>
          <a:prstGeom prst="rect">
            <a:avLst/>
          </a:prstGeom>
          <a:noFill/>
        </p:spPr>
      </p:pic>
      <p:pic>
        <p:nvPicPr>
          <p:cNvPr id="9" name="Picture 7" descr="C:\Users\sZoom\Desktop\Памятки\Fotoram.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961" y="6429388"/>
            <a:ext cx="2610725" cy="200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57158"/>
            <a:ext cx="6550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Штраф за сжигание мусора на участке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SemiConden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52" y="114297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ahnschrift SemiBold SemiConden" pitchFamily="34" charset="0"/>
              </a:rPr>
              <a:t>Величина административного штрафа за нарушение требований пожарной безопасности,</a:t>
            </a:r>
            <a:r>
              <a:rPr lang="ru-RU" dirty="0" smtClean="0">
                <a:latin typeface="Bahnschrift SemiBold SemiConden" pitchFamily="34" charset="0"/>
              </a:rPr>
              <a:t> не повлекшее повреждение имущества, вред здоровью или смерть человека (ч. 1 ст. 20.4 </a:t>
            </a:r>
            <a:r>
              <a:rPr lang="ru-RU" dirty="0" err="1" smtClean="0">
                <a:latin typeface="Bahnschrift SemiBold SemiConden" pitchFamily="34" charset="0"/>
              </a:rPr>
              <a:t>КоАП</a:t>
            </a:r>
            <a:r>
              <a:rPr lang="ru-RU" dirty="0" smtClean="0">
                <a:latin typeface="Bahnschrift SemiBold SemiConden" pitchFamily="34" charset="0"/>
              </a:rPr>
              <a:t> РФ) (ч. 2 ст. 20.4 </a:t>
            </a:r>
            <a:r>
              <a:rPr lang="ru-RU" dirty="0" err="1" smtClean="0">
                <a:latin typeface="Bahnschrift SemiBold SemiConden" pitchFamily="34" charset="0"/>
              </a:rPr>
              <a:t>КоАП</a:t>
            </a:r>
            <a:r>
              <a:rPr lang="ru-RU" dirty="0" smtClean="0">
                <a:latin typeface="Bahnschrift SemiBold SemiConden" pitchFamily="34" charset="0"/>
              </a:rPr>
              <a:t> РФ)</a:t>
            </a:r>
            <a:endParaRPr lang="ru-RU" dirty="0">
              <a:latin typeface="Bahnschrift SemiBold SemiConden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67" y="2643173"/>
          <a:ext cx="6215105" cy="5500727"/>
        </p:xfrm>
        <a:graphic>
          <a:graphicData uri="http://schemas.openxmlformats.org/drawingml/2006/table">
            <a:tbl>
              <a:tblPr/>
              <a:tblGrid>
                <a:gridCol w="2252976"/>
                <a:gridCol w="1890427"/>
                <a:gridCol w="2071702"/>
              </a:tblGrid>
              <a:tr h="137128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Категории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лиц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Отсутствие особого противопожарного режима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Особый противопожарный режим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3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Граждане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2 000 до 3 000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2 000 до 4 000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3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Должностные лица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6 000 до 15 000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15 000 до 30 000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470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Лица, осуществляющие предпринимательскую деятельность без образования юр. лица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20 000 до 30 000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30 000 до 40 000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61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Юр. лица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150 000 до 200 000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200 000 до 400 000 рублей</a:t>
                      </a:r>
                    </a:p>
                  </a:txBody>
                  <a:tcPr marL="80267" marR="80267" marT="42809" marB="4280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1285852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ahnschrift SemiBold SemiConden" pitchFamily="34" charset="0"/>
              </a:rPr>
              <a:t>Виды административных наказаний за нарушение требований пожарной безопасности,</a:t>
            </a:r>
            <a:r>
              <a:rPr lang="ru-RU" dirty="0" smtClean="0">
                <a:latin typeface="Bahnschrift SemiBold SemiConden" pitchFamily="34" charset="0"/>
              </a:rPr>
              <a:t> повлекшее повреждение имущества, вред здоровью или смерть человека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7158"/>
            <a:ext cx="6550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Штраф за сжигание мусора на участке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SemiConden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2643174"/>
          <a:ext cx="6429420" cy="6000793"/>
        </p:xfrm>
        <a:graphic>
          <a:graphicData uri="http://schemas.openxmlformats.org/drawingml/2006/table">
            <a:tbl>
              <a:tblPr/>
              <a:tblGrid>
                <a:gridCol w="1956780"/>
                <a:gridCol w="2515860"/>
                <a:gridCol w="1956780"/>
              </a:tblGrid>
              <a:tr h="192094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Категории лиц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При возникновение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пожара и уничтожение или повреждение чужого имущества либо причинение легкого или средней тяжести вреда здоровью человека (ч. 6 ст. 20.4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КоАП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 РФ)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При возникновение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пожара и причинение тяжкого вреда здоровью человека или смерть человек (ч. 6.1 ст. 20.4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КоАП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 РФ)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Граждане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4 000 до 5 000 рублей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—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Уголовная ответственность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 SemiBold SemiConden" pitchFamily="34" charset="0"/>
                      </a:endParaRP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Должностные лица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40 000 до 50 000 рублей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—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Уголовная ответственность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 SemiBold SemiConden" pitchFamily="34" charset="0"/>
                      </a:endParaRP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176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Лица, осуществляющие предпринимательскую деятельность без образования юр. лица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50 000 до 60 000 рублей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—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Уголовная ответственность</a:t>
                      </a:r>
                      <a:endParaRPr lang="ru-RU" sz="1600" dirty="0">
                        <a:solidFill>
                          <a:schemeClr val="bg1"/>
                        </a:solidFill>
                        <a:latin typeface="Bahnschrift SemiBold SemiConden" pitchFamily="34" charset="0"/>
                      </a:endParaRP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921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юр. лица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350 000 до 400 000 рублей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Bahnschrift SemiBold SemiConden" pitchFamily="34" charset="0"/>
                        </a:rPr>
                        <a:t>от 600 000 до 1 млн. рублей или административное приостановление деятельности на срок до девяноста суток</a:t>
                      </a:r>
                    </a:p>
                  </a:txBody>
                  <a:tcPr marL="48432" marR="48432" marT="25831" marB="2583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</TotalTime>
  <Words>430</Words>
  <PresentationFormat>Экран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Техническая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sZoom</dc:creator>
  <cp:lastModifiedBy>sZoom</cp:lastModifiedBy>
  <cp:revision>22</cp:revision>
  <dcterms:created xsi:type="dcterms:W3CDTF">2022-02-07T05:42:56Z</dcterms:created>
  <dcterms:modified xsi:type="dcterms:W3CDTF">2022-02-07T09:29:22Z</dcterms:modified>
</cp:coreProperties>
</file>