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7561263" cy="5329238"/>
  <p:notesSz cx="6797675" cy="9928225"/>
  <p:defaultTextStyle>
    <a:defPPr>
      <a:defRPr lang="ru-RU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9">
          <p15:clr>
            <a:srgbClr val="A4A3A4"/>
          </p15:clr>
        </p15:guide>
        <p15:guide id="2" pos="2382">
          <p15:clr>
            <a:srgbClr val="A4A3A4"/>
          </p15:clr>
        </p15:guide>
        <p15:guide id="3" pos="1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CB6"/>
    <a:srgbClr val="CCEAAC"/>
    <a:srgbClr val="C2E59B"/>
    <a:srgbClr val="B2DE82"/>
    <a:srgbClr val="006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>
      <p:cViewPr varScale="1">
        <p:scale>
          <a:sx n="140" d="100"/>
          <a:sy n="140" d="100"/>
        </p:scale>
        <p:origin x="1470" y="120"/>
      </p:cViewPr>
      <p:guideLst>
        <p:guide orient="horz" pos="1679"/>
        <p:guide pos="2382"/>
        <p:guide pos="1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0FEDAA3-8DC6-44F2-ABC9-5C89BAA29CB4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58825" y="744538"/>
            <a:ext cx="52800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8B8FF308-B7AF-4341-BBEF-E7C77DFCA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47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1655518"/>
            <a:ext cx="6427074" cy="114233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3019902"/>
            <a:ext cx="5292884" cy="136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6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1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6" y="213417"/>
            <a:ext cx="1701284" cy="45471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213417"/>
            <a:ext cx="4977831" cy="45471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06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3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7" y="3424529"/>
            <a:ext cx="6427074" cy="105844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7" y="2258759"/>
            <a:ext cx="6427074" cy="116577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51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8063" y="1243489"/>
            <a:ext cx="3339558" cy="35170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43642" y="1243489"/>
            <a:ext cx="3339558" cy="35170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03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1192911"/>
            <a:ext cx="3340871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3" y="1690059"/>
            <a:ext cx="3340871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1192911"/>
            <a:ext cx="3342183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1690059"/>
            <a:ext cx="3342183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65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95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50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212183"/>
            <a:ext cx="2487603" cy="90301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212183"/>
            <a:ext cx="4226956" cy="454835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1115193"/>
            <a:ext cx="2487603" cy="3645347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15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3730466"/>
            <a:ext cx="4536758" cy="44040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476177"/>
            <a:ext cx="4536758" cy="3197543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4170869"/>
            <a:ext cx="4536758" cy="625445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1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1243489"/>
            <a:ext cx="6805137" cy="3517051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2D5AF-FF06-4836-8BEB-B395F610869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50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istarhov.a.v\Desktop\МЖКХ логотип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39" y="144435"/>
            <a:ext cx="710164" cy="8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66564" y="1008436"/>
            <a:ext cx="694699" cy="432080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16200000">
            <a:off x="5543423" y="2602561"/>
            <a:ext cx="3340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2499" y="936427"/>
            <a:ext cx="6064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 сентября меняется порядок начисления и предъявления платы </a:t>
            </a:r>
            <a:endParaRPr lang="en-US" sz="1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коммунальные ресурсы (КР), потребляемые на содержание общего имущества (СОИ), </a:t>
            </a:r>
            <a:endParaRPr lang="en-US" sz="1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населения с учетом требований постановления Правительства РФ №92 от 03.02.2022</a:t>
            </a:r>
            <a:r>
              <a:rPr lang="en-US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31295" y="1660668"/>
            <a:ext cx="2301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ЧТО ИЗМЕНИТСЯ?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487" y="1658248"/>
            <a:ext cx="360000" cy="360000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193282" y="2324682"/>
            <a:ext cx="3168000" cy="1431670"/>
          </a:xfrm>
          <a:prstGeom prst="roundRect">
            <a:avLst>
              <a:gd name="adj" fmla="val 3364"/>
            </a:avLst>
          </a:prstGeom>
          <a:solidFill>
            <a:schemeClr val="bg1"/>
          </a:solidFill>
          <a:ln w="9525">
            <a:solidFill>
              <a:srgbClr val="006AB5"/>
            </a:solidFill>
          </a:ln>
          <a:effectLst>
            <a:outerShdw blurRad="114300" dist="50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492599" y="2324682"/>
            <a:ext cx="3168000" cy="1431670"/>
          </a:xfrm>
          <a:prstGeom prst="roundRect">
            <a:avLst>
              <a:gd name="adj" fmla="val 3364"/>
            </a:avLst>
          </a:prstGeom>
          <a:solidFill>
            <a:schemeClr val="bg1"/>
          </a:solidFill>
          <a:ln w="9525">
            <a:solidFill>
              <a:srgbClr val="006AB5"/>
            </a:solidFill>
          </a:ln>
          <a:effectLst>
            <a:outerShdw blurRad="114300" dist="50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26586" y="3952051"/>
            <a:ext cx="872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плата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граждан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052439" y="402899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89257" y="3890496"/>
            <a:ext cx="1179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общедомовое</a:t>
            </a:r>
          </a:p>
          <a:p>
            <a:pPr algn="ctr"/>
            <a:r>
              <a:rPr lang="ru-RU" sz="12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потребление</a:t>
            </a:r>
          </a:p>
          <a:p>
            <a:pPr algn="ctr"/>
            <a:r>
              <a:rPr lang="ru-RU" sz="12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(КР на СОИ)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50672" y="3888755"/>
            <a:ext cx="1375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потребление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55865" y="402899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63871" y="2162304"/>
            <a:ext cx="22329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станет после 1 сентября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88343" y="259616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2000" y="2448595"/>
            <a:ext cx="111600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одержание </a:t>
            </a:r>
          </a:p>
          <a:p>
            <a:r>
              <a:rPr lang="ru-RU" sz="11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бщедомового </a:t>
            </a:r>
          </a:p>
          <a:p>
            <a:r>
              <a:rPr lang="ru-RU" sz="11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мущества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415559" y="2520603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сумма показаний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индивидуальных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приборов учета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32000" y="255600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417318" y="2520603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показание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общедомового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прибора учета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41850" y="259616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79" y="4015661"/>
            <a:ext cx="396000" cy="39600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052" y="4033661"/>
            <a:ext cx="360000" cy="360000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783" y="4015661"/>
            <a:ext cx="396000" cy="396000"/>
          </a:xfrm>
          <a:prstGeom prst="rect">
            <a:avLst/>
          </a:prstGeom>
        </p:spPr>
      </p:pic>
      <p:sp>
        <p:nvSpPr>
          <p:cNvPr id="40" name="Скругленный прямоугольник 39"/>
          <p:cNvSpPr/>
          <p:nvPr/>
        </p:nvSpPr>
        <p:spPr>
          <a:xfrm>
            <a:off x="193282" y="3597965"/>
            <a:ext cx="3168000" cy="158387"/>
          </a:xfrm>
          <a:prstGeom prst="roundRect">
            <a:avLst>
              <a:gd name="adj" fmla="val 24412"/>
            </a:avLst>
          </a:prstGeom>
          <a:solidFill>
            <a:srgbClr val="006AB5"/>
          </a:solidFill>
          <a:ln w="9525">
            <a:solidFill>
              <a:srgbClr val="006AB5"/>
            </a:solidFill>
          </a:ln>
          <a:effectLst>
            <a:outerShdw blurRad="1524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426331" y="3540328"/>
            <a:ext cx="27158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КР на СОИ </a:t>
            </a:r>
            <a:r>
              <a:rPr lang="ru-RU" sz="1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</a:t>
            </a:r>
            <a:r>
              <a:rPr lang="ru-RU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нормативом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498854" y="3597965"/>
            <a:ext cx="3168000" cy="158387"/>
          </a:xfrm>
          <a:prstGeom prst="roundRect">
            <a:avLst>
              <a:gd name="adj" fmla="val 24412"/>
            </a:avLst>
          </a:prstGeom>
          <a:solidFill>
            <a:srgbClr val="006AB5"/>
          </a:solidFill>
          <a:ln w="9525">
            <a:solidFill>
              <a:srgbClr val="006AB5"/>
            </a:solidFill>
          </a:ln>
          <a:effectLst>
            <a:outerShdw blurRad="1524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486344" y="3540328"/>
            <a:ext cx="31963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КР на СОИ </a:t>
            </a:r>
            <a:r>
              <a:rPr lang="ru-RU" sz="1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ограничен </a:t>
            </a:r>
            <a:r>
              <a:rPr lang="ru-RU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нормативом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2239" y="2162304"/>
            <a:ext cx="184056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 до 1 сентября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00135" y="2520603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сумма показаний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индивидуальных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приборов учета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08000" y="255600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01894" y="2520603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показание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общедомового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прибора учета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97913" y="4752852"/>
            <a:ext cx="432000" cy="4320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456000" y="2448595"/>
            <a:ext cx="122661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одержание </a:t>
            </a:r>
          </a:p>
          <a:p>
            <a:r>
              <a:rPr lang="ru-RU" sz="11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бщедомового </a:t>
            </a:r>
          </a:p>
          <a:p>
            <a:r>
              <a:rPr lang="ru-RU" sz="1100" dirty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мущества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2000" y="4680843"/>
            <a:ext cx="67809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 на СОИ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- это коммунальные ресурсы, потребляемые в процессе эксплуатации и обслуживания </a:t>
            </a:r>
            <a:b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общедомового имущества: </a:t>
            </a:r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электроэнергия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потребляемая домофонами, лифтами, на освещение мест общего пользования </a:t>
            </a:r>
            <a:b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(лестничные площадки, подвалы, чердаки); расход </a:t>
            </a:r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воды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на мытье лестничных площадок и мусоропроводов, полив газонов,</a:t>
            </a:r>
            <a:b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опрессовку систем при подготовке к отопительному сезону, сброс воды в стояке, когда в доме производится ремонт батарей и т.д.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3281" y="4605640"/>
            <a:ext cx="64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3127" y="3097247"/>
            <a:ext cx="13088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в пределах норматива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186156" y="3097247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платят жители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6450" y="3323724"/>
            <a:ext cx="1002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сверх норматива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475255" y="3262169"/>
            <a:ext cx="2305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платит управляющая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96567" y="3047763"/>
            <a:ext cx="2808000" cy="0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660939" y="3047763"/>
            <a:ext cx="2808000" cy="0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691279" y="3214800"/>
            <a:ext cx="258705" cy="0"/>
          </a:xfrm>
          <a:prstGeom prst="straightConnector1">
            <a:avLst/>
          </a:prstGeom>
          <a:ln w="1270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1691279" y="3445200"/>
            <a:ext cx="258705" cy="0"/>
          </a:xfrm>
          <a:prstGeom prst="straightConnector1">
            <a:avLst/>
          </a:prstGeom>
          <a:ln w="1270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924647" y="3128605"/>
            <a:ext cx="2305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 полном объеме оплачивают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собственники жилья</a:t>
            </a:r>
          </a:p>
        </p:txBody>
      </p:sp>
    </p:spTree>
    <p:extLst>
      <p:ext uri="{BB962C8B-B14F-4D97-AF65-F5344CB8AC3E}">
        <p14:creationId xmlns:p14="http://schemas.microsoft.com/office/powerpoint/2010/main" val="316051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5122026" y="3924851"/>
            <a:ext cx="2340000" cy="462443"/>
          </a:xfrm>
          <a:prstGeom prst="roundRect">
            <a:avLst>
              <a:gd name="adj" fmla="val 725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19749" y="2268667"/>
            <a:ext cx="2340000" cy="1351706"/>
          </a:xfrm>
          <a:prstGeom prst="roundRect">
            <a:avLst>
              <a:gd name="adj" fmla="val 7255"/>
            </a:avLst>
          </a:prstGeom>
          <a:solidFill>
            <a:srgbClr val="D2ECB6"/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1469" y="3924851"/>
            <a:ext cx="2376000" cy="828000"/>
          </a:xfrm>
          <a:prstGeom prst="roundRect">
            <a:avLst>
              <a:gd name="adj" fmla="val 725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1469" y="3046725"/>
            <a:ext cx="2376000" cy="562592"/>
          </a:xfrm>
          <a:prstGeom prst="roundRect">
            <a:avLst>
              <a:gd name="adj" fmla="val 725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1469" y="2268667"/>
            <a:ext cx="2376000" cy="516952"/>
          </a:xfrm>
          <a:prstGeom prst="roundRect">
            <a:avLst>
              <a:gd name="adj" fmla="val 725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" y="0"/>
            <a:ext cx="7561262" cy="338554"/>
          </a:xfrm>
          <a:prstGeom prst="rect">
            <a:avLst/>
          </a:prstGeom>
          <a:solidFill>
            <a:srgbClr val="006AB5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ВОЗМОЖНЫЕ ВАРИАНТЫ РАСЧЕТА ДЛЯ ЖИТЕЛЕЙ С 1 СЕНТЯБРЯ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215" y="814477"/>
            <a:ext cx="73718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собственников не требуется (изменений с 1 сентября нет).</a:t>
            </a:r>
          </a:p>
          <a:p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платы за коммунальные ресурсы на содержание общего имущества (КР на СОИ) производится </a:t>
            </a:r>
            <a:b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из </a:t>
            </a: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норматива потребления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(утвержден Государственным комитетом Республики Башкортостан по тарифам).</a:t>
            </a:r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0" y="504379"/>
            <a:ext cx="7344000" cy="307777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Многоквартирный дом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ОБОРУДОВАН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общедомовым прибором учета коммунального ресурса</a:t>
            </a:r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0" y="1357442"/>
            <a:ext cx="7344000" cy="307777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Многоквартирный дом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ОБОРУДОВАН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общедомовым прибором учета коммунального ресурса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90" y="2251262"/>
            <a:ext cx="23817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Собственниками помещений </a:t>
            </a:r>
          </a:p>
          <a:p>
            <a:pPr algn="ctr"/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принято решение 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способе расчета за КР на СОИ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73749" y="2423621"/>
            <a:ext cx="223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Собственниками помещений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общем собрании </a:t>
            </a:r>
          </a:p>
          <a:p>
            <a:pPr algn="ctr"/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принято решение 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способе оплаты за КР на СОИ</a:t>
            </a:r>
          </a:p>
          <a:p>
            <a:pPr algn="ctr"/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среднемесячному 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потреблению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33056" y="3046725"/>
            <a:ext cx="26050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 за КР на СОИ будут начислять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из </a:t>
            </a: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норматива потребления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коммунального ресурса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5793" y="3927200"/>
            <a:ext cx="2610524" cy="82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1-ом квартале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года, следующем за</a:t>
            </a:r>
          </a:p>
          <a:p>
            <a:pPr algn="ctr"/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расчетным, производится перерасчет исходя из фактического потребления коммунального ресурса, определенного </a:t>
            </a:r>
          </a:p>
          <a:p>
            <a:pPr algn="ctr"/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общедомовому прибору учета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83914" y="3950588"/>
            <a:ext cx="201622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Перерасчет</a:t>
            </a:r>
          </a:p>
          <a:p>
            <a:pPr algn="ctr"/>
            <a:r>
              <a:rPr lang="ru-RU" sz="10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требуется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122026" y="2268667"/>
            <a:ext cx="2340000" cy="1340649"/>
          </a:xfrm>
          <a:prstGeom prst="roundRect">
            <a:avLst>
              <a:gd name="adj" fmla="val 725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076000" y="2423621"/>
            <a:ext cx="2412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Собственниками помещений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общем собрании </a:t>
            </a:r>
          </a:p>
          <a:p>
            <a:pPr algn="ctr"/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принято решение 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способе оплаты за КР на СОИ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из </a:t>
            </a: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фактического потребления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 месяц) </a:t>
            </a:r>
            <a:b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общедомовому прибору учета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619749" y="3924851"/>
            <a:ext cx="2340000" cy="828000"/>
          </a:xfrm>
          <a:prstGeom prst="roundRect">
            <a:avLst>
              <a:gd name="adj" fmla="val 7255"/>
            </a:avLst>
          </a:prstGeom>
          <a:solidFill>
            <a:srgbClr val="D2ECB6"/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484487" y="3927200"/>
            <a:ext cx="2610524" cy="82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1-ом квартале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года, следующем за расчетным, производится перерасчет исходя из фактического потребления коммунального ресурса, определенного </a:t>
            </a:r>
          </a:p>
          <a:p>
            <a:pPr algn="ctr"/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общедомовому прибору учета</a:t>
            </a:r>
          </a:p>
        </p:txBody>
      </p:sp>
      <p:sp>
        <p:nvSpPr>
          <p:cNvPr id="31" name="Штриховая стрелка вправо 30"/>
          <p:cNvSpPr/>
          <p:nvPr/>
        </p:nvSpPr>
        <p:spPr>
          <a:xfrm rot="5400000">
            <a:off x="1179469" y="2844659"/>
            <a:ext cx="180000" cy="180000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Штриховая стрелка вправо 31"/>
          <p:cNvSpPr/>
          <p:nvPr/>
        </p:nvSpPr>
        <p:spPr>
          <a:xfrm rot="5400000">
            <a:off x="1179469" y="3689952"/>
            <a:ext cx="180000" cy="180000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Штриховая стрелка вправо 32"/>
          <p:cNvSpPr/>
          <p:nvPr/>
        </p:nvSpPr>
        <p:spPr>
          <a:xfrm rot="5400000">
            <a:off x="3690632" y="3689952"/>
            <a:ext cx="180000" cy="180000"/>
          </a:xfrm>
          <a:prstGeom prst="striped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Штриховая стрелка вправо 33"/>
          <p:cNvSpPr/>
          <p:nvPr/>
        </p:nvSpPr>
        <p:spPr>
          <a:xfrm rot="5400000">
            <a:off x="6202026" y="3689952"/>
            <a:ext cx="180000" cy="180000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9469" y="1680911"/>
            <a:ext cx="234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619749" y="1680911"/>
            <a:ext cx="2340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122026" y="1680911"/>
            <a:ext cx="2340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08223" y="4798000"/>
            <a:ext cx="7290816" cy="530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подробную информацию, а также образец протокола по определению способа формирования </a:t>
            </a:r>
          </a:p>
          <a:p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платы за коммунальные ресурсы, потребляемые при использовании и содержании общего имущества, </a:t>
            </a:r>
          </a:p>
          <a:p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получить на главной странице сайта Министерства ЖКХ РБ (</a:t>
            </a:r>
            <a:r>
              <a:rPr lang="en-US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house.bashkortostan.ru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либо по </a:t>
            </a:r>
            <a:r>
              <a:rPr lang="en-US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QR-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коду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031" y="4465238"/>
            <a:ext cx="864000" cy="864000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2619749" y="1872531"/>
            <a:ext cx="2340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 протокол общего собрания собственников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122026" y="1872531"/>
            <a:ext cx="2340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 протокол общего собрания собственников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99469" y="1872531"/>
            <a:ext cx="2340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требуется протокол общего собрания собственников</a:t>
            </a:r>
          </a:p>
        </p:txBody>
      </p:sp>
    </p:spTree>
    <p:extLst>
      <p:ext uri="{BB962C8B-B14F-4D97-AF65-F5344CB8AC3E}">
        <p14:creationId xmlns:p14="http://schemas.microsoft.com/office/powerpoint/2010/main" val="30322063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448</Words>
  <Application>Microsoft Office PowerPoint</Application>
  <PresentationFormat>Произвольный</PresentationFormat>
  <Paragraphs>86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Аристархов</dc:creator>
  <cp:lastModifiedBy>admin</cp:lastModifiedBy>
  <cp:revision>64</cp:revision>
  <cp:lastPrinted>2022-08-23T03:17:48Z</cp:lastPrinted>
  <dcterms:created xsi:type="dcterms:W3CDTF">2022-08-10T04:48:24Z</dcterms:created>
  <dcterms:modified xsi:type="dcterms:W3CDTF">2022-11-28T07:25:36Z</dcterms:modified>
</cp:coreProperties>
</file>